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8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AB499-506B-4780-A735-6197741201CE}" type="datetimeFigureOut">
              <a:rPr lang="zh-TW" altLang="en-US" smtClean="0"/>
              <a:pPr/>
              <a:t>2013/12/10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9F6B-988D-4818-9F62-D9F96EE2BB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40.png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7" Type="http://schemas.openxmlformats.org/officeDocument/2006/relationships/image" Target="../media/image5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8.png"/><Relationship Id="rId11" Type="http://schemas.openxmlformats.org/officeDocument/2006/relationships/image" Target="../media/image61.png"/><Relationship Id="rId5" Type="http://schemas.openxmlformats.org/officeDocument/2006/relationships/image" Target="../media/image57.png"/><Relationship Id="rId10" Type="http://schemas.openxmlformats.org/officeDocument/2006/relationships/oleObject" Target="../embeddings/oleObject38.bin"/><Relationship Id="rId4" Type="http://schemas.openxmlformats.org/officeDocument/2006/relationships/image" Target="../media/image56.png"/><Relationship Id="rId9" Type="http://schemas.openxmlformats.org/officeDocument/2006/relationships/oleObject" Target="../embeddings/oleObject3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70.png"/><Relationship Id="rId7" Type="http://schemas.openxmlformats.org/officeDocument/2006/relationships/image" Target="../media/image7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image" Target="../media/image8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png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8101042" cy="1584327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An Efficient and Accurate Lattice </a:t>
            </a:r>
            <a:br>
              <a:rPr lang="en-US" altLang="zh-TW" dirty="0" smtClean="0"/>
            </a:br>
            <a:r>
              <a:rPr lang="en-US" altLang="zh-TW" dirty="0" smtClean="0"/>
              <a:t>for Pricing Derivatives </a:t>
            </a:r>
            <a:br>
              <a:rPr lang="en-US" altLang="zh-TW" dirty="0" smtClean="0"/>
            </a:br>
            <a:r>
              <a:rPr lang="en-US" altLang="zh-TW" dirty="0" smtClean="0"/>
              <a:t>under a Jump-Diffusion Process</a:t>
            </a:r>
            <a:endParaRPr lang="zh-TW" altLang="en-US" dirty="0"/>
          </a:p>
        </p:txBody>
      </p:sp>
      <p:pic>
        <p:nvPicPr>
          <p:cNvPr id="2050" name="Picture 2" descr="C:\Users\Joey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357562"/>
            <a:ext cx="3929090" cy="2628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2143108" y="785794"/>
          <a:ext cx="4700587" cy="1439862"/>
        </p:xfrm>
        <a:graphic>
          <a:graphicData uri="http://schemas.openxmlformats.org/presentationml/2006/ole">
            <p:oleObj spid="_x0000_s21506" name="方程式" r:id="rId3" imgW="1409400" imgH="431640" progId="Equation.3">
              <p:embed/>
            </p:oleObj>
          </a:graphicData>
        </a:graphic>
      </p:graphicFrame>
      <p:cxnSp>
        <p:nvCxnSpPr>
          <p:cNvPr id="6" name="直線接點 5"/>
          <p:cNvCxnSpPr/>
          <p:nvPr/>
        </p:nvCxnSpPr>
        <p:spPr>
          <a:xfrm>
            <a:off x="1785918" y="2143116"/>
            <a:ext cx="5214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473075" y="2654300"/>
          <a:ext cx="8183563" cy="3203575"/>
        </p:xfrm>
        <a:graphic>
          <a:graphicData uri="http://schemas.openxmlformats.org/presentationml/2006/ole">
            <p:oleObj spid="_x0000_s21507" name="方程式" r:id="rId4" imgW="3695400" imgH="1447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500042"/>
            <a:ext cx="8229600" cy="1285884"/>
          </a:xfrm>
        </p:spPr>
        <p:txBody>
          <a:bodyPr/>
          <a:lstStyle/>
          <a:p>
            <a:r>
              <a:rPr lang="en-US" altLang="zh-TW" dirty="0" smtClean="0"/>
              <a:t>Financial knowledge (Pricing options)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endParaRPr lang="zh-TW" altLang="en-US" sz="24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214313" y="1951038"/>
          <a:ext cx="5662612" cy="3940175"/>
        </p:xfrm>
        <a:graphic>
          <a:graphicData uri="http://schemas.openxmlformats.org/presentationml/2006/ole">
            <p:oleObj spid="_x0000_s28674" name="方程式" r:id="rId3" imgW="2628720" imgH="1828800" progId="Equation.3">
              <p:embed/>
            </p:oleObj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4929190" y="3429000"/>
          <a:ext cx="4027742" cy="1143008"/>
        </p:xfrm>
        <a:graphic>
          <a:graphicData uri="http://schemas.openxmlformats.org/presentationml/2006/ole">
            <p:oleObj spid="_x0000_s28675" name="方程式" r:id="rId4" imgW="1879560" imgH="533160" progId="Equation.3">
              <p:embed/>
            </p:oleObj>
          </a:graphicData>
        </a:graphic>
      </p:graphicFrame>
      <p:sp>
        <p:nvSpPr>
          <p:cNvPr id="6" name="內容版面配置區 2"/>
          <p:cNvSpPr txBox="1">
            <a:spLocks/>
          </p:cNvSpPr>
          <p:nvPr/>
        </p:nvSpPr>
        <p:spPr>
          <a:xfrm>
            <a:off x="500034" y="5643578"/>
            <a:ext cx="571504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TW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endParaRPr kumimoji="0" lang="zh-TW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4429124" y="3500438"/>
            <a:ext cx="571504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TW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endParaRPr kumimoji="0" lang="zh-TW" altLang="en-US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928662" y="5572140"/>
          <a:ext cx="5255796" cy="1071570"/>
        </p:xfrm>
        <a:graphic>
          <a:graphicData uri="http://schemas.openxmlformats.org/presentationml/2006/ole">
            <p:oleObj spid="_x0000_s28676" name="方程式" r:id="rId5" imgW="2616120" imgH="533160" progId="Equation.3">
              <p:embed/>
            </p:oleObj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785786" y="1142984"/>
          <a:ext cx="5405438" cy="611188"/>
        </p:xfrm>
        <a:graphic>
          <a:graphicData uri="http://schemas.openxmlformats.org/presentationml/2006/ole">
            <p:oleObj spid="_x0000_s28677" name="方程式" r:id="rId6" imgW="2019240" imgH="228600" progId="Equation.3">
              <p:embed/>
            </p:oleObj>
          </a:graphicData>
        </a:graphic>
      </p:graphicFrame>
      <p:cxnSp>
        <p:nvCxnSpPr>
          <p:cNvPr id="11" name="直線接點 10"/>
          <p:cNvCxnSpPr/>
          <p:nvPr/>
        </p:nvCxnSpPr>
        <p:spPr>
          <a:xfrm>
            <a:off x="1285852" y="1785926"/>
            <a:ext cx="48577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	Preliminaries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71610"/>
          </a:xfrm>
        </p:spPr>
        <p:txBody>
          <a:bodyPr>
            <a:normAutofit/>
          </a:bodyPr>
          <a:lstStyle/>
          <a:p>
            <a:r>
              <a:rPr lang="en-US" altLang="zh-TW" sz="4000" dirty="0" smtClean="0"/>
              <a:t>(a) CRR Lattice</a:t>
            </a:r>
          </a:p>
          <a:p>
            <a:pPr>
              <a:buNone/>
            </a:pPr>
            <a:r>
              <a:rPr lang="en-US" altLang="zh-TW" dirty="0" smtClean="0"/>
              <a:t>	jump diffusion process (</a:t>
            </a:r>
            <a:r>
              <a:rPr lang="el-GR" altLang="zh-TW" dirty="0" smtClean="0"/>
              <a:t>λ</a:t>
            </a:r>
            <a:r>
              <a:rPr lang="en-US" altLang="zh-TW" dirty="0" smtClean="0"/>
              <a:t>=0)</a:t>
            </a:r>
            <a:endParaRPr lang="zh-TW" altLang="en-US" dirty="0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857271" y="3214686"/>
          <a:ext cx="6715125" cy="3221037"/>
        </p:xfrm>
        <a:graphic>
          <a:graphicData uri="http://schemas.openxmlformats.org/presentationml/2006/ole">
            <p:oleObj spid="_x0000_s22530" name="方程式" r:id="rId3" imgW="2806560" imgH="1346040" progId="Equation.3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2531" name="方程式" r:id="rId4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247657" y="214313"/>
          <a:ext cx="5467351" cy="6429375"/>
        </p:xfrm>
        <a:graphic>
          <a:graphicData uri="http://schemas.openxmlformats.org/presentationml/2006/ole">
            <p:oleObj spid="_x0000_s23554" name="方程式" r:id="rId3" imgW="2171520" imgH="2552400" progId="Equation.3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3071802" y="3214686"/>
          <a:ext cx="5459412" cy="2082800"/>
        </p:xfrm>
        <a:graphic>
          <a:graphicData uri="http://schemas.openxmlformats.org/presentationml/2006/ole">
            <p:oleObj spid="_x0000_s23556" name="方程式" r:id="rId4" imgW="1930320" imgH="736560" progId="Equation.3">
              <p:embed/>
            </p:oleObj>
          </a:graphicData>
        </a:graphic>
      </p:graphicFrame>
      <p:sp>
        <p:nvSpPr>
          <p:cNvPr id="7" name="矩形 6"/>
          <p:cNvSpPr/>
          <p:nvPr/>
        </p:nvSpPr>
        <p:spPr>
          <a:xfrm>
            <a:off x="2928926" y="2786058"/>
            <a:ext cx="5857916" cy="3071834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接點 8"/>
          <p:cNvCxnSpPr/>
          <p:nvPr/>
        </p:nvCxnSpPr>
        <p:spPr>
          <a:xfrm>
            <a:off x="5072066" y="5429264"/>
            <a:ext cx="3429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C:\Users\Joey\Desktop\2013-12-08_15042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214818"/>
            <a:ext cx="2662835" cy="2571752"/>
          </a:xfrm>
          <a:prstGeom prst="rect">
            <a:avLst/>
          </a:prstGeom>
          <a:noFill/>
        </p:spPr>
      </p:pic>
      <p:pic>
        <p:nvPicPr>
          <p:cNvPr id="24579" name="Picture 3" descr="C:\Users\Joey\Desktop\2013-12-08_15031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1785926"/>
            <a:ext cx="2491024" cy="3033711"/>
          </a:xfrm>
          <a:prstGeom prst="rect">
            <a:avLst/>
          </a:prstGeom>
          <a:noFill/>
        </p:spPr>
      </p:pic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357158" y="285728"/>
          <a:ext cx="5557018" cy="3929090"/>
        </p:xfrm>
        <a:graphic>
          <a:graphicData uri="http://schemas.openxmlformats.org/presentationml/2006/ole">
            <p:oleObj spid="_x0000_s24578" name="方程式" r:id="rId5" imgW="2082600" imgH="1473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Joey\Desktop\2013-12-08_12165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2500306"/>
            <a:ext cx="2589556" cy="4357694"/>
          </a:xfrm>
          <a:prstGeom prst="rect">
            <a:avLst/>
          </a:prstGeom>
          <a:noFill/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357167"/>
            <a:ext cx="8229600" cy="785818"/>
          </a:xfrm>
        </p:spPr>
        <p:txBody>
          <a:bodyPr/>
          <a:lstStyle/>
          <a:p>
            <a:r>
              <a:rPr lang="en-US" altLang="zh-TW" dirty="0" smtClean="0"/>
              <a:t>(b) HS Lattice</a:t>
            </a:r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5602" name="方程式" r:id="rId4" imgW="114120" imgH="21564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428625" y="996950"/>
          <a:ext cx="7808913" cy="4649788"/>
        </p:xfrm>
        <a:graphic>
          <a:graphicData uri="http://schemas.openxmlformats.org/presentationml/2006/ole">
            <p:oleObj spid="_x0000_s25603" name="方程式" r:id="rId5" imgW="3263760" imgH="1942920" progId="Equation.3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500063" y="5211784"/>
          <a:ext cx="4357687" cy="1289050"/>
        </p:xfrm>
        <a:graphic>
          <a:graphicData uri="http://schemas.openxmlformats.org/presentationml/2006/ole">
            <p:oleObj spid="_x0000_s25604" name="方程式" r:id="rId6" imgW="1803240" imgH="533160" progId="Equation.3">
              <p:embed/>
            </p:oleObj>
          </a:graphicData>
        </a:graphic>
      </p:graphicFrame>
      <p:cxnSp>
        <p:nvCxnSpPr>
          <p:cNvPr id="9" name="直線接點 8"/>
          <p:cNvCxnSpPr/>
          <p:nvPr/>
        </p:nvCxnSpPr>
        <p:spPr>
          <a:xfrm>
            <a:off x="857224" y="5072074"/>
            <a:ext cx="39290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285720" y="1428736"/>
          <a:ext cx="6231825" cy="2928958"/>
        </p:xfrm>
        <a:graphic>
          <a:graphicData uri="http://schemas.openxmlformats.org/presentationml/2006/ole">
            <p:oleObj spid="_x0000_s26626" name="方程式" r:id="rId3" imgW="2539800" imgH="1193760" progId="Equation.3">
              <p:embed/>
            </p:oleObj>
          </a:graphicData>
        </a:graphic>
      </p:graphicFrame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 Continuous-time distribution of the jump component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→ obtain 2m+1 probabilities from solving 2m+1  	equations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357158" y="5357826"/>
          <a:ext cx="5000660" cy="1309696"/>
        </p:xfrm>
        <a:graphic>
          <a:graphicData uri="http://schemas.openxmlformats.org/presentationml/2006/ole">
            <p:oleObj spid="_x0000_s26627" name="方程式" r:id="rId4" imgW="213336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41306" y="1582738"/>
          <a:ext cx="9031288" cy="4560887"/>
        </p:xfrm>
        <a:graphic>
          <a:graphicData uri="http://schemas.openxmlformats.org/presentationml/2006/ole">
            <p:oleObj spid="_x0000_s27652" name="方程式" r:id="rId3" imgW="3822480" imgH="1930320" progId="Equation.3">
              <p:embed/>
            </p:oleObj>
          </a:graphicData>
        </a:graphic>
      </p:graphicFrame>
      <p:cxnSp>
        <p:nvCxnSpPr>
          <p:cNvPr id="8" name="直線接點 7"/>
          <p:cNvCxnSpPr/>
          <p:nvPr/>
        </p:nvCxnSpPr>
        <p:spPr>
          <a:xfrm>
            <a:off x="142844" y="4643446"/>
            <a:ext cx="85011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內容版面配置區 2"/>
          <p:cNvSpPr>
            <a:spLocks noGrp="1"/>
          </p:cNvSpPr>
          <p:nvPr>
            <p:ph idx="1"/>
          </p:nvPr>
        </p:nvSpPr>
        <p:spPr>
          <a:xfrm>
            <a:off x="142844" y="500043"/>
            <a:ext cx="8229600" cy="642942"/>
          </a:xfrm>
        </p:spPr>
        <p:txBody>
          <a:bodyPr/>
          <a:lstStyle/>
          <a:p>
            <a:r>
              <a:rPr lang="en-US" altLang="zh-TW" dirty="0" smtClean="0"/>
              <a:t>Pricing option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757230"/>
          </a:xfrm>
        </p:spPr>
        <p:txBody>
          <a:bodyPr/>
          <a:lstStyle/>
          <a:p>
            <a:r>
              <a:rPr lang="en-US" altLang="zh-TW" dirty="0" smtClean="0"/>
              <a:t>Complexity Analysis</a:t>
            </a:r>
          </a:p>
        </p:txBody>
      </p:sp>
      <p:pic>
        <p:nvPicPr>
          <p:cNvPr id="29700" name="Picture 4" descr="C:\Users\Joey\Desktop\2013-12-08_17411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357298"/>
            <a:ext cx="8434415" cy="3221051"/>
          </a:xfrm>
          <a:prstGeom prst="rect">
            <a:avLst/>
          </a:prstGeom>
          <a:noFill/>
        </p:spPr>
      </p:pic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428596" y="5214950"/>
          <a:ext cx="2756668" cy="1143008"/>
        </p:xfrm>
        <a:graphic>
          <a:graphicData uri="http://schemas.openxmlformats.org/presentationml/2006/ole">
            <p:oleObj spid="_x0000_s29702" name="方程式" r:id="rId4" imgW="1041120" imgH="431640" progId="Equation.3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428595" y="4429132"/>
          <a:ext cx="7749143" cy="642942"/>
        </p:xfrm>
        <a:graphic>
          <a:graphicData uri="http://schemas.openxmlformats.org/presentationml/2006/ole">
            <p:oleObj spid="_x0000_s29703" name="方程式" r:id="rId5" imgW="29080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357158" y="214290"/>
          <a:ext cx="5897563" cy="1673225"/>
        </p:xfrm>
        <a:graphic>
          <a:graphicData uri="http://schemas.openxmlformats.org/presentationml/2006/ole">
            <p:oleObj spid="_x0000_s30722" name="方程式" r:id="rId3" imgW="1879560" imgH="533160" progId="Equation.3">
              <p:embed/>
            </p:oleObj>
          </a:graphicData>
        </a:graphic>
      </p:graphicFrame>
      <p:graphicFrame>
        <p:nvGraphicFramePr>
          <p:cNvPr id="5" name="內容版面配置區 4"/>
          <p:cNvGraphicFramePr>
            <a:graphicFrameLocks noChangeAspect="1"/>
          </p:cNvGraphicFramePr>
          <p:nvPr>
            <p:ph idx="1"/>
          </p:nvPr>
        </p:nvGraphicFramePr>
        <p:xfrm>
          <a:off x="285720" y="2143116"/>
          <a:ext cx="5449437" cy="500066"/>
        </p:xfrm>
        <a:graphic>
          <a:graphicData uri="http://schemas.openxmlformats.org/presentationml/2006/ole">
            <p:oleObj spid="_x0000_s30723" name="方程式" r:id="rId4" imgW="2501640" imgH="228600" progId="Equation.3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214282" y="3429000"/>
          <a:ext cx="8757958" cy="1357322"/>
        </p:xfrm>
        <a:graphic>
          <a:graphicData uri="http://schemas.openxmlformats.org/presentationml/2006/ole">
            <p:oleObj spid="_x0000_s30724" name="方程式" r:id="rId5" imgW="3441600" imgH="533160" progId="Equation.3">
              <p:embed/>
            </p:oleObj>
          </a:graphicData>
        </a:graphic>
      </p:graphicFrame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85720" y="521495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3200" dirty="0" smtClean="0"/>
              <a:t>Problem !? </a:t>
            </a:r>
            <a:br>
              <a:rPr lang="en-US" altLang="zh-TW" sz="3200" dirty="0" smtClean="0"/>
            </a:br>
            <a:r>
              <a:rPr lang="en-US" altLang="zh-TW" sz="3200" dirty="0" smtClean="0"/>
              <a:t>1. time complexity	2. oscillation	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	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a lattice, the prices of the derivatives converge when the number of time steps increase.</a:t>
            </a:r>
          </a:p>
          <a:p>
            <a:endParaRPr lang="en-US" altLang="zh-TW" dirty="0"/>
          </a:p>
          <a:p>
            <a:r>
              <a:rPr lang="en-US" altLang="zh-TW" dirty="0" smtClean="0"/>
              <a:t>Nonlinearity error from nonlinearity option value causes the pricing results to converge slowly or oscillate significantly.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00" name="Picture 8" descr="C:\Users\Joey\Desktop\pics\2013-12-09_2008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714488"/>
            <a:ext cx="5500726" cy="3734179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0013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4.	Lattice Construction</a:t>
            </a:r>
            <a:endParaRPr lang="zh-TW" altLang="en-US" sz="3200" dirty="0"/>
          </a:p>
        </p:txBody>
      </p:sp>
      <p:pic>
        <p:nvPicPr>
          <p:cNvPr id="33797" name="Picture 5" descr="C:\Users\Joey\Desktop\pics\2013-12-09_20023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6239564"/>
            <a:ext cx="3357586" cy="547022"/>
          </a:xfrm>
          <a:prstGeom prst="rect">
            <a:avLst/>
          </a:prstGeom>
          <a:noFill/>
        </p:spPr>
      </p:pic>
      <p:pic>
        <p:nvPicPr>
          <p:cNvPr id="33798" name="Picture 6" descr="C:\Users\Joey\Desktop\pics\2013-12-09_20024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5715016"/>
            <a:ext cx="3571900" cy="1146492"/>
          </a:xfrm>
          <a:prstGeom prst="rect">
            <a:avLst/>
          </a:prstGeom>
          <a:noFill/>
        </p:spPr>
      </p:pic>
      <p:pic>
        <p:nvPicPr>
          <p:cNvPr id="33796" name="Picture 4" descr="C:\Users\Joey\Desktop\pics\2013-12-09_20022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5671720"/>
            <a:ext cx="4643470" cy="471924"/>
          </a:xfrm>
          <a:prstGeom prst="rect">
            <a:avLst/>
          </a:prstGeom>
          <a:noFill/>
        </p:spPr>
      </p:pic>
      <p:graphicFrame>
        <p:nvGraphicFramePr>
          <p:cNvPr id="15" name="物件 14"/>
          <p:cNvGraphicFramePr>
            <a:graphicFrameLocks noChangeAspect="1"/>
          </p:cNvGraphicFramePr>
          <p:nvPr/>
        </p:nvGraphicFramePr>
        <p:xfrm>
          <a:off x="4000496" y="6210320"/>
          <a:ext cx="809630" cy="647704"/>
        </p:xfrm>
        <a:graphic>
          <a:graphicData uri="http://schemas.openxmlformats.org/presentationml/2006/ole">
            <p:oleObj spid="_x0000_s33802" name="方程式" r:id="rId7" imgW="190440" imgH="152280" progId="Equation.3">
              <p:embed/>
            </p:oleObj>
          </a:graphicData>
        </a:graphic>
      </p:graphicFrame>
      <p:pic>
        <p:nvPicPr>
          <p:cNvPr id="33803" name="Picture 11" descr="C:\Users\Joey\Desktop\pics\2013-12-10_004618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34" y="2845388"/>
            <a:ext cx="1714512" cy="297860"/>
          </a:xfrm>
          <a:prstGeom prst="rect">
            <a:avLst/>
          </a:prstGeom>
          <a:noFill/>
        </p:spPr>
      </p:pic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357158" y="957258"/>
            <a:ext cx="3786214" cy="75723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Trinomial Structure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2" name="Picture 6" descr="C:\Users\Joey\Desktop\pics\2013-12-10_0058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57628"/>
            <a:ext cx="8172475" cy="2665843"/>
          </a:xfrm>
          <a:prstGeom prst="rect">
            <a:avLst/>
          </a:prstGeom>
          <a:noFill/>
        </p:spPr>
      </p:pic>
      <p:pic>
        <p:nvPicPr>
          <p:cNvPr id="34819" name="Picture 3" descr="C:\Users\Joey\Desktop\pics\2013-12-10_00560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4891" y="1641530"/>
            <a:ext cx="6424629" cy="2358974"/>
          </a:xfrm>
          <a:prstGeom prst="rect">
            <a:avLst/>
          </a:prstGeom>
          <a:noFill/>
        </p:spPr>
      </p:pic>
      <p:pic>
        <p:nvPicPr>
          <p:cNvPr id="34821" name="Picture 5" descr="C:\Users\Joey\Desktop\pics\2013-12-10_00581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14356"/>
            <a:ext cx="9144000" cy="7061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2428868"/>
            <a:ext cx="3643338" cy="57150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zh-TW" dirty="0" smtClean="0"/>
              <a:t>→		Cramer’s rule</a:t>
            </a:r>
            <a:endParaRPr lang="zh-TW" altLang="en-US" dirty="0"/>
          </a:p>
        </p:txBody>
      </p:sp>
      <p:graphicFrame>
        <p:nvGraphicFramePr>
          <p:cNvPr id="36866" name="內容版面配置區 3"/>
          <p:cNvGraphicFramePr>
            <a:graphicFrameLocks noChangeAspect="1"/>
          </p:cNvGraphicFramePr>
          <p:nvPr/>
        </p:nvGraphicFramePr>
        <p:xfrm>
          <a:off x="500034" y="357166"/>
          <a:ext cx="4014787" cy="1627187"/>
        </p:xfrm>
        <a:graphic>
          <a:graphicData uri="http://schemas.openxmlformats.org/presentationml/2006/ole">
            <p:oleObj spid="_x0000_s36866" name="方程式" r:id="rId3" imgW="1752480" imgH="711000" progId="Equation.3">
              <p:embed/>
            </p:oleObj>
          </a:graphicData>
        </a:graphic>
      </p:graphicFrame>
      <p:pic>
        <p:nvPicPr>
          <p:cNvPr id="36867" name="Picture 3" descr="C:\Users\Joey\Desktop\pics\2013-12-10_0110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928934"/>
            <a:ext cx="5676914" cy="2897911"/>
          </a:xfrm>
          <a:prstGeom prst="rect">
            <a:avLst/>
          </a:prstGeom>
          <a:noFill/>
        </p:spPr>
      </p:pic>
      <p:pic>
        <p:nvPicPr>
          <p:cNvPr id="36868" name="Picture 4" descr="C:\Users\Joey\Desktop\pics\2013-12-10_01101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6000768"/>
            <a:ext cx="2133603" cy="447870"/>
          </a:xfrm>
          <a:prstGeom prst="rect">
            <a:avLst/>
          </a:prstGeom>
          <a:noFill/>
        </p:spPr>
      </p:pic>
      <p:pic>
        <p:nvPicPr>
          <p:cNvPr id="36869" name="Picture 5" descr="C:\Users\Joey\Desktop\pics\2013-12-10_011026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40" y="6038241"/>
            <a:ext cx="2300291" cy="462593"/>
          </a:xfrm>
          <a:prstGeom prst="rect">
            <a:avLst/>
          </a:prstGeom>
          <a:noFill/>
        </p:spPr>
      </p:pic>
      <p:pic>
        <p:nvPicPr>
          <p:cNvPr id="36870" name="Picture 6" descr="C:\Users\Joey\Desktop\pics\2013-12-10_011037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86447" y="6044915"/>
            <a:ext cx="2143139" cy="3797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 descr="C:\Users\Joey\Desktop\pics\2013-12-10_1519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8249" y="1643050"/>
            <a:ext cx="5705751" cy="4929198"/>
          </a:xfrm>
          <a:prstGeom prst="rect">
            <a:avLst/>
          </a:prstGeom>
          <a:noFill/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757230"/>
          </a:xfrm>
        </p:spPr>
        <p:txBody>
          <a:bodyPr/>
          <a:lstStyle/>
          <a:p>
            <a:r>
              <a:rPr lang="en-US" altLang="zh-TW" dirty="0" smtClean="0"/>
              <a:t>fitting the derivatives specification</a:t>
            </a:r>
            <a:endParaRPr lang="zh-TW" altLang="en-US" dirty="0"/>
          </a:p>
        </p:txBody>
      </p:sp>
      <p:pic>
        <p:nvPicPr>
          <p:cNvPr id="37892" name="Picture 4" descr="C:\Users\Joey\Desktop\pics\2013-12-10_15243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71612"/>
            <a:ext cx="4071934" cy="524898"/>
          </a:xfrm>
          <a:prstGeom prst="rect">
            <a:avLst/>
          </a:prstGeom>
          <a:noFill/>
        </p:spPr>
      </p:pic>
      <p:pic>
        <p:nvPicPr>
          <p:cNvPr id="37893" name="Picture 5" descr="C:\Users\Joey\Desktop\pics\2013-12-10_15261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00" y="2285992"/>
            <a:ext cx="3829058" cy="404527"/>
          </a:xfrm>
          <a:prstGeom prst="rect">
            <a:avLst/>
          </a:prstGeom>
          <a:noFill/>
        </p:spPr>
      </p:pic>
      <p:pic>
        <p:nvPicPr>
          <p:cNvPr id="37894" name="Picture 6" descr="C:\Users\Joey\Desktop\pics\2013-12-10_15253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" y="2857497"/>
            <a:ext cx="3626566" cy="1000132"/>
          </a:xfrm>
          <a:prstGeom prst="rect">
            <a:avLst/>
          </a:prstGeom>
          <a:noFill/>
        </p:spPr>
      </p:pic>
      <p:pic>
        <p:nvPicPr>
          <p:cNvPr id="37895" name="Picture 7" descr="C:\Users\Joey\Desktop\pics\2013-12-10_152739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44" y="3976695"/>
            <a:ext cx="2071702" cy="474765"/>
          </a:xfrm>
          <a:prstGeom prst="rect">
            <a:avLst/>
          </a:prstGeom>
          <a:noFill/>
        </p:spPr>
      </p:pic>
      <p:pic>
        <p:nvPicPr>
          <p:cNvPr id="37896" name="Picture 8" descr="C:\Users\Joey\Desktop\pics\2013-12-10_15321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786322"/>
            <a:ext cx="3181350" cy="1143000"/>
          </a:xfrm>
          <a:prstGeom prst="rect">
            <a:avLst/>
          </a:prstGeom>
          <a:noFill/>
        </p:spPr>
      </p:pic>
      <p:graphicFrame>
        <p:nvGraphicFramePr>
          <p:cNvPr id="11" name="物件 10"/>
          <p:cNvGraphicFramePr>
            <a:graphicFrameLocks noChangeAspect="1"/>
          </p:cNvGraphicFramePr>
          <p:nvPr/>
        </p:nvGraphicFramePr>
        <p:xfrm>
          <a:off x="2428860" y="5000636"/>
          <a:ext cx="1000132" cy="307733"/>
        </p:xfrm>
        <a:graphic>
          <a:graphicData uri="http://schemas.openxmlformats.org/presentationml/2006/ole">
            <p:oleObj spid="_x0000_s37897" name="方程式" r:id="rId9" imgW="660240" imgH="203040" progId="Equation.3">
              <p:embed/>
            </p:oleObj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/>
        </p:nvGraphicFramePr>
        <p:xfrm>
          <a:off x="3143240" y="5506417"/>
          <a:ext cx="500066" cy="280037"/>
        </p:xfrm>
        <a:graphic>
          <a:graphicData uri="http://schemas.openxmlformats.org/presentationml/2006/ole">
            <p:oleObj spid="_x0000_s37898" name="方程式" r:id="rId10" imgW="317160" imgH="177480" progId="Equation.3">
              <p:embed/>
            </p:oleObj>
          </a:graphicData>
        </a:graphic>
      </p:graphicFrame>
      <p:cxnSp>
        <p:nvCxnSpPr>
          <p:cNvPr id="14" name="直線單箭頭接點 13"/>
          <p:cNvCxnSpPr/>
          <p:nvPr/>
        </p:nvCxnSpPr>
        <p:spPr>
          <a:xfrm rot="10800000" flipV="1">
            <a:off x="357158" y="4429132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7900" name="Picture 12" descr="C:\Users\Joey\Desktop\pics\2013-12-10_154318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2844" y="6096022"/>
            <a:ext cx="193357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8" name="Picture 6" descr="C:\Users\Joey\Desktop\pics\2013-12-10_15510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58" y="1736981"/>
            <a:ext cx="1785940" cy="549011"/>
          </a:xfrm>
          <a:prstGeom prst="rect">
            <a:avLst/>
          </a:prstGeom>
          <a:noFill/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600068"/>
            <a:ext cx="2900354" cy="61435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Jump nodes</a:t>
            </a:r>
            <a:endParaRPr lang="zh-TW" altLang="en-US" dirty="0"/>
          </a:p>
        </p:txBody>
      </p:sp>
      <p:pic>
        <p:nvPicPr>
          <p:cNvPr id="38914" name="Picture 2" descr="C:\Users\Joey\Desktop\pics\2013-12-10_15473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5539" y="214314"/>
            <a:ext cx="5058461" cy="6500834"/>
          </a:xfrm>
          <a:prstGeom prst="rect">
            <a:avLst/>
          </a:prstGeom>
          <a:noFill/>
        </p:spPr>
      </p:pic>
      <p:pic>
        <p:nvPicPr>
          <p:cNvPr id="38915" name="Picture 3" descr="C:\Users\Joey\Desktop\pics\2013-12-10_15493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263" y="2214554"/>
            <a:ext cx="735465" cy="657224"/>
          </a:xfrm>
          <a:prstGeom prst="rect">
            <a:avLst/>
          </a:prstGeom>
          <a:noFill/>
        </p:spPr>
      </p:pic>
      <p:pic>
        <p:nvPicPr>
          <p:cNvPr id="38916" name="Picture 4" descr="C:\Users\Joey\Desktop\pics\2013-12-10_154946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4468" y="2786058"/>
            <a:ext cx="2283020" cy="619124"/>
          </a:xfrm>
          <a:prstGeom prst="rect">
            <a:avLst/>
          </a:prstGeom>
          <a:noFill/>
        </p:spPr>
      </p:pic>
      <p:pic>
        <p:nvPicPr>
          <p:cNvPr id="38917" name="Picture 5" descr="C:\Users\Joey\Desktop\pics\2013-12-10_155117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10" y="1357298"/>
            <a:ext cx="2295529" cy="562305"/>
          </a:xfrm>
          <a:prstGeom prst="rect">
            <a:avLst/>
          </a:prstGeom>
          <a:noFill/>
        </p:spPr>
      </p:pic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642910" y="3571875"/>
          <a:ext cx="2428892" cy="1028707"/>
        </p:xfrm>
        <a:graphic>
          <a:graphicData uri="http://schemas.openxmlformats.org/presentationml/2006/ole">
            <p:oleObj spid="_x0000_s38919" name="方程式" r:id="rId8" imgW="10792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214290"/>
            <a:ext cx="3900486" cy="614354"/>
          </a:xfrm>
        </p:spPr>
        <p:txBody>
          <a:bodyPr/>
          <a:lstStyle/>
          <a:p>
            <a:r>
              <a:rPr lang="en-US" altLang="zh-TW" dirty="0" smtClean="0"/>
              <a:t>Complexity analysis</a:t>
            </a:r>
            <a:endParaRPr lang="zh-TW" altLang="en-US" dirty="0"/>
          </a:p>
        </p:txBody>
      </p:sp>
      <p:pic>
        <p:nvPicPr>
          <p:cNvPr id="39938" name="Picture 2" descr="C:\Users\Joey\Desktop\pics\2013-12-10_16145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406" y="785794"/>
            <a:ext cx="4476750" cy="5924550"/>
          </a:xfrm>
          <a:prstGeom prst="rect">
            <a:avLst/>
          </a:prstGeom>
          <a:noFill/>
        </p:spPr>
      </p:pic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857224" y="1000108"/>
          <a:ext cx="1143008" cy="2608403"/>
        </p:xfrm>
        <a:graphic>
          <a:graphicData uri="http://schemas.openxmlformats.org/presentationml/2006/ole">
            <p:oleObj spid="_x0000_s39939" name="方程式" r:id="rId4" imgW="495000" imgH="1130040" progId="Equation.3">
              <p:embed/>
            </p:oleObj>
          </a:graphicData>
        </a:graphic>
      </p:graphicFrame>
      <p:pic>
        <p:nvPicPr>
          <p:cNvPr id="39940" name="Picture 4" descr="C:\Users\Joey\Desktop\pics\2013-12-10_173848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35159"/>
            <a:ext cx="4857752" cy="351163"/>
          </a:xfrm>
          <a:prstGeom prst="rect">
            <a:avLst/>
          </a:prstGeom>
          <a:noFill/>
        </p:spPr>
      </p:pic>
      <p:pic>
        <p:nvPicPr>
          <p:cNvPr id="39941" name="Picture 5" descr="C:\Users\Joey\Desktop\pics\2013-12-10_17412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" y="4000504"/>
            <a:ext cx="4786314" cy="375155"/>
          </a:xfrm>
          <a:prstGeom prst="rect">
            <a:avLst/>
          </a:prstGeom>
          <a:noFill/>
        </p:spPr>
      </p:pic>
      <p:pic>
        <p:nvPicPr>
          <p:cNvPr id="39942" name="Picture 6" descr="C:\Users\Joey\Desktop\pics\2013-12-10_17420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214950"/>
            <a:ext cx="4572000" cy="358802"/>
          </a:xfrm>
          <a:prstGeom prst="rect">
            <a:avLst/>
          </a:prstGeom>
          <a:noFill/>
        </p:spPr>
      </p:pic>
      <p:pic>
        <p:nvPicPr>
          <p:cNvPr id="39943" name="Picture 7" descr="C:\Users\Joey\Desktop\pics\2013-12-10_174243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5643578"/>
            <a:ext cx="2066930" cy="783743"/>
          </a:xfrm>
          <a:prstGeom prst="rect">
            <a:avLst/>
          </a:prstGeom>
          <a:noFill/>
        </p:spPr>
      </p:pic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2786050" y="5643578"/>
          <a:ext cx="1311282" cy="400052"/>
        </p:xfrm>
        <a:graphic>
          <a:graphicData uri="http://schemas.openxmlformats.org/presentationml/2006/ole">
            <p:oleObj spid="_x0000_s39944" name="方程式" r:id="rId9" imgW="7491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Joey\Desktop\pics\2013-12-10_1614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941892"/>
            <a:ext cx="3714744" cy="4916108"/>
          </a:xfrm>
          <a:prstGeom prst="rect">
            <a:avLst/>
          </a:prstGeom>
          <a:noFill/>
        </p:spPr>
      </p:pic>
      <p:pic>
        <p:nvPicPr>
          <p:cNvPr id="40962" name="Picture 2" descr="C:\Users\Joey\Desktop\pics\2013-12-10_17475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602317" cy="4643446"/>
          </a:xfrm>
          <a:prstGeom prst="rect">
            <a:avLst/>
          </a:prstGeom>
          <a:noFill/>
        </p:spPr>
      </p:pic>
      <p:pic>
        <p:nvPicPr>
          <p:cNvPr id="40963" name="Picture 3" descr="C:\Users\Joey\Desktop\pics\2013-12-10_17521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53" y="4902012"/>
            <a:ext cx="4657737" cy="384376"/>
          </a:xfrm>
          <a:prstGeom prst="rect">
            <a:avLst/>
          </a:prstGeom>
          <a:noFill/>
        </p:spPr>
      </p:pic>
      <p:pic>
        <p:nvPicPr>
          <p:cNvPr id="40964" name="Picture 4" descr="C:\Users\Joey\Desktop\pics\2013-12-10_17525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5572140"/>
            <a:ext cx="2400300" cy="409575"/>
          </a:xfrm>
          <a:prstGeom prst="rect">
            <a:avLst/>
          </a:prstGeom>
          <a:noFill/>
        </p:spPr>
      </p:pic>
      <p:pic>
        <p:nvPicPr>
          <p:cNvPr id="40965" name="Picture 5" descr="C:\Users\Joey\Desktop\pics\2013-12-10_17532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5929330"/>
            <a:ext cx="4219575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5.	Numerical Results</a:t>
            </a:r>
            <a:endParaRPr lang="zh-TW" altLang="en-US" dirty="0"/>
          </a:p>
        </p:txBody>
      </p:sp>
      <p:pic>
        <p:nvPicPr>
          <p:cNvPr id="41986" name="Picture 2" descr="C:\Users\Joey\Desktop\pics\2013-12-10_1758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85926"/>
            <a:ext cx="4698231" cy="3086101"/>
          </a:xfrm>
          <a:prstGeom prst="rect">
            <a:avLst/>
          </a:prstGeom>
          <a:noFill/>
        </p:spPr>
      </p:pic>
      <p:pic>
        <p:nvPicPr>
          <p:cNvPr id="41987" name="Picture 3" descr="C:\Users\Joey\Desktop\pics\2013-12-10_17585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1785926"/>
            <a:ext cx="4643470" cy="3042990"/>
          </a:xfrm>
          <a:prstGeom prst="rect">
            <a:avLst/>
          </a:prstGeom>
          <a:noFill/>
        </p:spPr>
      </p:pic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1142976" y="5286388"/>
          <a:ext cx="2607487" cy="642942"/>
        </p:xfrm>
        <a:graphic>
          <a:graphicData uri="http://schemas.openxmlformats.org/presentationml/2006/ole">
            <p:oleObj spid="_x0000_s41988" name="方程式" r:id="rId5" imgW="927000" imgH="228600" progId="Equation.3">
              <p:embed/>
            </p:oleObj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/>
        </p:nvGraphicFramePr>
        <p:xfrm>
          <a:off x="5572132" y="5357826"/>
          <a:ext cx="2697179" cy="638806"/>
        </p:xfrm>
        <a:graphic>
          <a:graphicData uri="http://schemas.openxmlformats.org/presentationml/2006/ole">
            <p:oleObj spid="_x0000_s41989" name="方程式" r:id="rId6" imgW="9651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Underlying assets : Stock</a:t>
            </a:r>
          </a:p>
          <a:p>
            <a:r>
              <a:rPr lang="en-US" altLang="zh-TW" dirty="0" smtClean="0"/>
              <a:t>Derivatives : Option</a:t>
            </a:r>
          </a:p>
          <a:p>
            <a:pPr>
              <a:buNone/>
            </a:pPr>
            <a:endParaRPr lang="en-US" altLang="zh-TW" dirty="0" smtClean="0"/>
          </a:p>
          <a:p>
            <a:r>
              <a:rPr lang="en-US" altLang="zh-TW" dirty="0" smtClean="0"/>
              <a:t>CRR Lattice             Lognormal diffusion process</a:t>
            </a:r>
          </a:p>
          <a:p>
            <a:r>
              <a:rPr lang="en-US" altLang="zh-TW" dirty="0" err="1" smtClean="0"/>
              <a:t>Amin’s</a:t>
            </a:r>
            <a:r>
              <a:rPr lang="en-US" altLang="zh-TW" dirty="0" smtClean="0"/>
              <a:t> Lattice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HS Lattice                    </a:t>
            </a:r>
            <a:r>
              <a:rPr lang="en-US" altLang="zh-TW" dirty="0" smtClean="0"/>
              <a:t>Jump diffusion process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Paper’s Lattice</a:t>
            </a:r>
          </a:p>
          <a:p>
            <a:endParaRPr lang="en-US" altLang="zh-TW" dirty="0" smtClean="0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3357554" y="4113218"/>
          <a:ext cx="1000132" cy="1387484"/>
        </p:xfrm>
        <a:graphic>
          <a:graphicData uri="http://schemas.openxmlformats.org/presentationml/2006/ole">
            <p:oleObj spid="_x0000_s3075" name="方程式" r:id="rId3" imgW="101520" imgH="203040" progId="Equation.3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2833676" y="3357562"/>
          <a:ext cx="952506" cy="698504"/>
        </p:xfrm>
        <a:graphic>
          <a:graphicData uri="http://schemas.openxmlformats.org/presentationml/2006/ole">
            <p:oleObj spid="_x0000_s3076" name="方程式" r:id="rId4" imgW="19044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CRR Lattice</a:t>
            </a:r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2143108" y="2122705"/>
          <a:ext cx="571504" cy="734791"/>
        </p:xfrm>
        <a:graphic>
          <a:graphicData uri="http://schemas.openxmlformats.org/presentationml/2006/ole">
            <p:oleObj spid="_x0000_s1026" name="方程式" r:id="rId3" imgW="177480" imgH="228600" progId="Equation.3">
              <p:embed/>
            </p:oleObj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2143108" y="2739108"/>
          <a:ext cx="590553" cy="689892"/>
        </p:xfrm>
        <a:graphic>
          <a:graphicData uri="http://schemas.openxmlformats.org/presentationml/2006/ole">
            <p:oleObj spid="_x0000_s1027" name="方程式" r:id="rId4" imgW="177480" imgH="228600" progId="Equation.3">
              <p:embed/>
            </p:oleObj>
          </a:graphicData>
        </a:graphic>
      </p:graphicFrame>
      <p:pic>
        <p:nvPicPr>
          <p:cNvPr id="1028" name="Picture 4" descr="C:\Users\Joey\Desktop\2013-12-08_02320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1428736"/>
            <a:ext cx="5003080" cy="5028013"/>
          </a:xfrm>
          <a:prstGeom prst="rect">
            <a:avLst/>
          </a:prstGeom>
          <a:noFill/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686568" cy="4900634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	Lognormal Diffusion Process 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Su with              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err="1" smtClean="0"/>
              <a:t>Sd</a:t>
            </a:r>
            <a:r>
              <a:rPr lang="en-US" altLang="zh-TW" dirty="0" smtClean="0"/>
              <a:t> with</a:t>
            </a:r>
          </a:p>
          <a:p>
            <a:pPr>
              <a:buNone/>
            </a:pPr>
            <a:r>
              <a:rPr lang="en-US" altLang="zh-TW" dirty="0" smtClean="0"/>
              <a:t>	     =1-</a:t>
            </a:r>
          </a:p>
          <a:p>
            <a:pPr>
              <a:buNone/>
            </a:pPr>
            <a:r>
              <a:rPr lang="en-US" altLang="zh-TW" dirty="0" smtClean="0"/>
              <a:t>	d &lt; u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err="1" smtClean="0"/>
              <a:t>ud</a:t>
            </a:r>
            <a:r>
              <a:rPr lang="en-US" altLang="zh-TW" dirty="0" smtClean="0"/>
              <a:t> = 1 </a:t>
            </a:r>
            <a:endParaRPr lang="zh-TW" altLang="en-US" dirty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857224" y="3286124"/>
          <a:ext cx="571500" cy="735012"/>
        </p:xfrm>
        <a:graphic>
          <a:graphicData uri="http://schemas.openxmlformats.org/presentationml/2006/ole">
            <p:oleObj spid="_x0000_s1028" name="方程式" r:id="rId6" imgW="177480" imgH="22860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857356" y="3309942"/>
          <a:ext cx="590550" cy="690562"/>
        </p:xfrm>
        <a:graphic>
          <a:graphicData uri="http://schemas.openxmlformats.org/presentationml/2006/ole">
            <p:oleObj spid="_x0000_s1029" name="方程式" r:id="rId7" imgW="177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Problem !?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Distribution has heavier tails &amp; higher peak </a:t>
            </a:r>
            <a:r>
              <a:rPr lang="en-US" altLang="zh-TW" dirty="0" smtClean="0">
                <a:sym typeface="Wingdings" pitchFamily="2" charset="2"/>
              </a:rPr>
              <a:t></a:t>
            </a:r>
            <a:endParaRPr lang="en-US" altLang="zh-TW" dirty="0" smtClean="0"/>
          </a:p>
          <a:p>
            <a:pPr algn="ctr">
              <a:buNone/>
            </a:pPr>
            <a:r>
              <a:rPr lang="en-US" altLang="zh-TW" dirty="0" smtClean="0"/>
              <a:t>----------------------------------------------------------------</a:t>
            </a:r>
          </a:p>
          <a:p>
            <a:pPr algn="ctr">
              <a:buNone/>
            </a:pPr>
            <a:r>
              <a:rPr lang="en-US" altLang="zh-TW" dirty="0" smtClean="0"/>
              <a:t>Jump diffusion process  </a:t>
            </a:r>
            <a:r>
              <a:rPr lang="en-US" altLang="zh-TW" dirty="0" smtClean="0">
                <a:sym typeface="Wingdings" pitchFamily="2" charset="2"/>
              </a:rPr>
              <a:t></a:t>
            </a:r>
            <a:r>
              <a:rPr lang="en-US" altLang="zh-TW" dirty="0" smtClean="0"/>
              <a:t>!!!</a:t>
            </a:r>
          </a:p>
          <a:p>
            <a:pPr>
              <a:buNone/>
            </a:pPr>
            <a:r>
              <a:rPr lang="en-US" altLang="zh-TW" dirty="0" smtClean="0"/>
              <a:t>                         ↙                         ↘</a:t>
            </a:r>
          </a:p>
          <a:p>
            <a:pPr>
              <a:buNone/>
            </a:pPr>
            <a:r>
              <a:rPr lang="en-US" altLang="zh-TW" dirty="0" smtClean="0"/>
              <a:t>    Diffusion component         Jump component</a:t>
            </a:r>
          </a:p>
          <a:p>
            <a:pPr>
              <a:buNone/>
            </a:pPr>
            <a:r>
              <a:rPr lang="en-US" altLang="zh-TW" dirty="0" smtClean="0"/>
              <a:t>                     ↓                                       ↓</a:t>
            </a:r>
          </a:p>
          <a:p>
            <a:pPr>
              <a:buNone/>
            </a:pPr>
            <a:r>
              <a:rPr lang="en-US" altLang="zh-TW" sz="2400" dirty="0" smtClean="0"/>
              <a:t>  lognormal diffusion process               lognormal jump (Poisson)</a:t>
            </a:r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Joey\Desktop\2013-12-08_03435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209675"/>
            <a:ext cx="5048250" cy="5648325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Amin’s</a:t>
            </a:r>
            <a:r>
              <a:rPr lang="en-US" altLang="zh-TW" dirty="0" smtClean="0"/>
              <a:t> Lattice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3543296" cy="3043246"/>
          </a:xfrm>
        </p:spPr>
        <p:txBody>
          <a:bodyPr/>
          <a:lstStyle/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less accurate !?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Volatility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sz="2400" dirty="0" smtClean="0"/>
              <a:t>(lognormal jump </a:t>
            </a:r>
          </a:p>
          <a:p>
            <a:pPr>
              <a:buNone/>
            </a:pPr>
            <a:r>
              <a:rPr lang="en-US" altLang="zh-TW" sz="2400" dirty="0"/>
              <a:t>	</a:t>
            </a:r>
            <a:r>
              <a:rPr lang="en-US" altLang="zh-TW" sz="2400" dirty="0" smtClean="0"/>
              <a:t>&gt; diffusion component)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C:\Users\Joey\Desktop\2013-12-08_12165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1000108"/>
            <a:ext cx="3481048" cy="5857892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Hilliard and Schwartz’s (HS) Lattice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3257544" cy="4525963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	Diffusion nodes</a:t>
            </a:r>
          </a:p>
          <a:p>
            <a:pPr>
              <a:buNone/>
            </a:pPr>
            <a:r>
              <a:rPr lang="en-US" altLang="zh-TW" dirty="0" smtClean="0"/>
              <a:t>	Jump nodes</a:t>
            </a:r>
          </a:p>
          <a:p>
            <a:pPr>
              <a:buNone/>
            </a:pPr>
            <a:r>
              <a:rPr lang="en-US" altLang="zh-TW" dirty="0" smtClean="0"/>
              <a:t>	Rate of </a:t>
            </a:r>
          </a:p>
          <a:p>
            <a:pPr>
              <a:buNone/>
            </a:pPr>
            <a:r>
              <a:rPr lang="en-US" altLang="zh-TW" dirty="0" smtClean="0"/>
              <a:t>	</a:t>
            </a: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2193910" y="2786058"/>
          <a:ext cx="1092206" cy="614366"/>
        </p:xfrm>
        <a:graphic>
          <a:graphicData uri="http://schemas.openxmlformats.org/presentationml/2006/ole">
            <p:oleObj spid="_x0000_s18435" name="方程式" r:id="rId4" imgW="406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C:\Users\Joey\Desktop\2013-12-08_12494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781050"/>
            <a:ext cx="3590925" cy="607695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Paper’s Lattice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	Trinomial structure</a:t>
            </a:r>
          </a:p>
          <a:p>
            <a:pPr>
              <a:buNone/>
            </a:pPr>
            <a:r>
              <a:rPr lang="en-US" altLang="zh-TW" dirty="0" smtClean="0"/>
              <a:t>	lower the node</a:t>
            </a:r>
          </a:p>
          <a:p>
            <a:pPr>
              <a:buNone/>
            </a:pPr>
            <a:r>
              <a:rPr lang="en-US" altLang="zh-TW" dirty="0" smtClean="0"/>
              <a:t>	Rate of 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endParaRPr lang="zh-TW" alt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214546" y="2743200"/>
          <a:ext cx="1262062" cy="614362"/>
        </p:xfrm>
        <a:graphic>
          <a:graphicData uri="http://schemas.openxmlformats.org/presentationml/2006/ole">
            <p:oleObj spid="_x0000_s19458" name="方程式" r:id="rId4" imgW="4698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	Modeling and Definitions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43377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	The risk-neutralized version of the underlying asset’s jump diffusion process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sz="2000" dirty="0" smtClean="0"/>
          </a:p>
          <a:p>
            <a:pPr>
              <a:buNone/>
            </a:pPr>
            <a:r>
              <a:rPr lang="en-US" altLang="zh-TW" sz="2000" dirty="0" smtClean="0"/>
              <a:t>                    </a:t>
            </a:r>
            <a:r>
              <a:rPr lang="en-US" altLang="zh-TW" sz="2400" dirty="0" smtClean="0"/>
              <a:t> </a:t>
            </a:r>
            <a:endParaRPr lang="en-US" altLang="zh-TW" sz="4000" dirty="0" smtClean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1643042" y="2714620"/>
          <a:ext cx="6238918" cy="1000132"/>
        </p:xfrm>
        <a:graphic>
          <a:graphicData uri="http://schemas.openxmlformats.org/presentationml/2006/ole">
            <p:oleObj spid="_x0000_s20482" name="方程式" r:id="rId3" imgW="1663560" imgH="266400" progId="Equation.3">
              <p:embed/>
            </p:oleObj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214942" y="3857628"/>
          <a:ext cx="2767013" cy="1704975"/>
        </p:xfrm>
        <a:graphic>
          <a:graphicData uri="http://schemas.openxmlformats.org/presentationml/2006/ole">
            <p:oleObj spid="_x0000_s20483" name="方程式" r:id="rId4" imgW="1257120" imgH="774360" progId="Equation.3">
              <p:embed/>
            </p:oleObj>
          </a:graphicData>
        </a:graphic>
      </p:graphicFrame>
      <p:cxnSp>
        <p:nvCxnSpPr>
          <p:cNvPr id="7" name="直線接點 6"/>
          <p:cNvCxnSpPr/>
          <p:nvPr/>
        </p:nvCxnSpPr>
        <p:spPr>
          <a:xfrm>
            <a:off x="1428728" y="3643314"/>
            <a:ext cx="64294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8" name="物件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484" name="點陣圖影像" r:id="rId5" imgW="0" imgH="0" progId="PBrush">
              <p:embed/>
            </p:oleObj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/>
        </p:nvGraphicFramePr>
        <p:xfrm>
          <a:off x="285750" y="3751284"/>
          <a:ext cx="4429125" cy="2820988"/>
        </p:xfrm>
        <a:graphic>
          <a:graphicData uri="http://schemas.openxmlformats.org/presentationml/2006/ole">
            <p:oleObj spid="_x0000_s20488" name="方程式" r:id="rId6" imgW="2311200" imgH="1473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2307</TotalTime>
  <Words>162</Words>
  <Application>Microsoft Office PowerPoint</Application>
  <PresentationFormat>如螢幕大小 (4:3)</PresentationFormat>
  <Paragraphs>73</Paragraphs>
  <Slides>27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27</vt:i4>
      </vt:variant>
    </vt:vector>
  </HeadingPairs>
  <TitlesOfParts>
    <vt:vector size="30" baseType="lpstr">
      <vt:lpstr>Office 佈景主題</vt:lpstr>
      <vt:lpstr>方程式</vt:lpstr>
      <vt:lpstr>點陣圖影像</vt:lpstr>
      <vt:lpstr>An Efficient and Accurate Lattice  for Pricing Derivatives  under a Jump-Diffusion Process</vt:lpstr>
      <vt:lpstr>1. Introduction</vt:lpstr>
      <vt:lpstr>投影片 3</vt:lpstr>
      <vt:lpstr>CRR Lattice</vt:lpstr>
      <vt:lpstr>Problem !?</vt:lpstr>
      <vt:lpstr>Amin’s Lattice</vt:lpstr>
      <vt:lpstr>Hilliard and Schwartz’s (HS) Lattice</vt:lpstr>
      <vt:lpstr>Paper’s Lattice</vt:lpstr>
      <vt:lpstr>2. Modeling and Definitions</vt:lpstr>
      <vt:lpstr>投影片 10</vt:lpstr>
      <vt:lpstr>投影片 11</vt:lpstr>
      <vt:lpstr>3. Preliminaries</vt:lpstr>
      <vt:lpstr>投影片 13</vt:lpstr>
      <vt:lpstr>投影片 14</vt:lpstr>
      <vt:lpstr>投影片 15</vt:lpstr>
      <vt:lpstr>投影片 16</vt:lpstr>
      <vt:lpstr>投影片 17</vt:lpstr>
      <vt:lpstr>投影片 18</vt:lpstr>
      <vt:lpstr>Problem !?  1. time complexity 2. oscillation </vt:lpstr>
      <vt:lpstr>4. Lattice Construction</vt:lpstr>
      <vt:lpstr>投影片 21</vt:lpstr>
      <vt:lpstr>投影片 22</vt:lpstr>
      <vt:lpstr>投影片 23</vt:lpstr>
      <vt:lpstr>投影片 24</vt:lpstr>
      <vt:lpstr>投影片 25</vt:lpstr>
      <vt:lpstr>投影片 26</vt:lpstr>
      <vt:lpstr>5. Numerical Results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Efficient and Accurate Lattice for Pricing Derivatives under  a Jump-Diffusion Process</dc:title>
  <dc:creator>Joey Lee</dc:creator>
  <cp:lastModifiedBy>Joey Lee</cp:lastModifiedBy>
  <cp:revision>142</cp:revision>
  <dcterms:created xsi:type="dcterms:W3CDTF">2013-12-07T14:59:36Z</dcterms:created>
  <dcterms:modified xsi:type="dcterms:W3CDTF">2013-12-10T15:24:20Z</dcterms:modified>
</cp:coreProperties>
</file>